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9144000" cy="5143500" type="screen16x9"/>
  <p:notesSz cx="6858000" cy="9144000"/>
  <p:embeddedFontLst>
    <p:embeddedFont>
      <p:font typeface="Dosis" panose="020B0604020202020204" charset="0"/>
      <p:regular r:id="rId19"/>
      <p:bold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  <p:embeddedFont>
      <p:font typeface="Roboto Black" panose="020B0604020202020204" charset="0"/>
      <p:bold r:id="rId25"/>
      <p:boldItalic r:id="rId26"/>
    </p:embeddedFont>
    <p:embeddedFont>
      <p:font typeface="Roboto Thin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63" y="3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3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7.xml"/><Relationship Id="rId19" Type="http://schemas.openxmlformats.org/officeDocument/2006/relationships/font" Target="fonts/font1.fntdata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Shape 2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4418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65857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1973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96520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4343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23595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1583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27979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1787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1684020" y="1709490"/>
            <a:ext cx="57759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SQL Capstone </a:t>
            </a:r>
            <a:r>
              <a:rPr lang="en-US" b="1" dirty="0">
                <a:solidFill>
                  <a:srgbClr val="295269"/>
                </a:solidFill>
              </a:rPr>
              <a:t>Project PowerPoint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7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2.4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How many last touches on the purchase page is each campaign responsible for?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MAX(timestamp)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'Campaign',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COUNT(*)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Where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'4 - purchase'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By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Order by 2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asc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" name="Shape 316">
            <a:extLst>
              <a:ext uri="{FF2B5EF4-FFF2-40B4-BE49-F238E27FC236}">
                <a16:creationId xmlns:a16="http://schemas.microsoft.com/office/drawing/2014/main" id="{8FD4541B-5F42-4E82-BE0F-3156AB936EA6}"/>
              </a:ext>
            </a:extLst>
          </p:cNvPr>
          <p:cNvSpPr txBox="1"/>
          <p:nvPr/>
        </p:nvSpPr>
        <p:spPr>
          <a:xfrm>
            <a:off x="177975" y="1201325"/>
            <a:ext cx="4920900" cy="13132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If you take a close look below it seems as if our weekly newsletter is also responsible for the most last touches where customers make a purchase.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3FF6BF2-90A1-441B-893D-C32F114634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656027"/>
              </p:ext>
            </p:extLst>
          </p:nvPr>
        </p:nvGraphicFramePr>
        <p:xfrm>
          <a:off x="177976" y="2628900"/>
          <a:ext cx="4920900" cy="2318829"/>
        </p:xfrm>
        <a:graphic>
          <a:graphicData uri="http://schemas.openxmlformats.org/drawingml/2006/table">
            <a:tbl>
              <a:tblPr/>
              <a:tblGrid>
                <a:gridCol w="3282241">
                  <a:extLst>
                    <a:ext uri="{9D8B030D-6E8A-4147-A177-3AD203B41FA5}">
                      <a16:colId xmlns:a16="http://schemas.microsoft.com/office/drawing/2014/main" val="61706743"/>
                    </a:ext>
                  </a:extLst>
                </a:gridCol>
                <a:gridCol w="1638659">
                  <a:extLst>
                    <a:ext uri="{9D8B030D-6E8A-4147-A177-3AD203B41FA5}">
                      <a16:colId xmlns:a16="http://schemas.microsoft.com/office/drawing/2014/main" val="1488989459"/>
                    </a:ext>
                  </a:extLst>
                </a:gridCol>
              </a:tblGrid>
              <a:tr h="247599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292929"/>
                          </a:solidFill>
                          <a:effectLst/>
                        </a:rPr>
                        <a:t>Campaign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292929"/>
                          </a:solidFill>
                          <a:effectLst/>
                        </a:rPr>
                        <a:t>Last_touch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7707842"/>
                  </a:ext>
                </a:extLst>
              </a:tr>
              <a:tr h="247599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2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491997"/>
                  </a:ext>
                </a:extLst>
              </a:tr>
              <a:tr h="33803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7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494365"/>
                  </a:ext>
                </a:extLst>
              </a:tr>
              <a:tr h="247599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9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4936447"/>
                  </a:ext>
                </a:extLst>
              </a:tr>
              <a:tr h="247599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9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1630621"/>
                  </a:ext>
                </a:extLst>
              </a:tr>
              <a:tr h="247599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paid-search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52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905274"/>
                  </a:ext>
                </a:extLst>
              </a:tr>
              <a:tr h="247599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53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2440670"/>
                  </a:ext>
                </a:extLst>
              </a:tr>
              <a:tr h="247599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112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930314"/>
                  </a:ext>
                </a:extLst>
              </a:tr>
              <a:tr h="247599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114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24019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5419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54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2.5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is the typical user journey?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COUNT(timestamp)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by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" name="Shape 316">
            <a:extLst>
              <a:ext uri="{FF2B5EF4-FFF2-40B4-BE49-F238E27FC236}">
                <a16:creationId xmlns:a16="http://schemas.microsoft.com/office/drawing/2014/main" id="{8FD4541B-5F42-4E82-BE0F-3156AB936EA6}"/>
              </a:ext>
            </a:extLst>
          </p:cNvPr>
          <p:cNvSpPr txBox="1"/>
          <p:nvPr/>
        </p:nvSpPr>
        <p:spPr>
          <a:xfrm>
            <a:off x="177975" y="1201325"/>
            <a:ext cx="4920900" cy="142757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typical journey is one where a visitor will go through our landing page and add something to their cart but not check out. This accounts for 95% of our visitors.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71% of our visitors will actually make it all the way to our check out page.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Only  18 % of our visitors will actually make a purchase.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C007B6A-91A5-4A83-A343-D09FE9FC22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5798470"/>
              </p:ext>
            </p:extLst>
          </p:nvPr>
        </p:nvGraphicFramePr>
        <p:xfrm>
          <a:off x="177974" y="2628901"/>
          <a:ext cx="4920899" cy="2221975"/>
        </p:xfrm>
        <a:graphic>
          <a:graphicData uri="http://schemas.openxmlformats.org/drawingml/2006/table">
            <a:tbl>
              <a:tblPr/>
              <a:tblGrid>
                <a:gridCol w="2445686">
                  <a:extLst>
                    <a:ext uri="{9D8B030D-6E8A-4147-A177-3AD203B41FA5}">
                      <a16:colId xmlns:a16="http://schemas.microsoft.com/office/drawing/2014/main" val="2644268736"/>
                    </a:ext>
                  </a:extLst>
                </a:gridCol>
                <a:gridCol w="2475213">
                  <a:extLst>
                    <a:ext uri="{9D8B030D-6E8A-4147-A177-3AD203B41FA5}">
                      <a16:colId xmlns:a16="http://schemas.microsoft.com/office/drawing/2014/main" val="629474534"/>
                    </a:ext>
                  </a:extLst>
                </a:gridCol>
              </a:tblGrid>
              <a:tr h="44439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page_name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COUNT(timestamp)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4177749"/>
                  </a:ext>
                </a:extLst>
              </a:tr>
              <a:tr h="44439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1 - landing_page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2000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138469"/>
                  </a:ext>
                </a:extLst>
              </a:tr>
              <a:tr h="44439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2 - shopping_cart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1900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235578"/>
                  </a:ext>
                </a:extLst>
              </a:tr>
              <a:tr h="444395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3 - checkout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1431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0738112"/>
                  </a:ext>
                </a:extLst>
              </a:tr>
              <a:tr h="44439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4 - purchase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3661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1157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3. Optimize the campaign budget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0322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54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How do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we optimize our budget?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Shape 316">
            <a:extLst>
              <a:ext uri="{FF2B5EF4-FFF2-40B4-BE49-F238E27FC236}">
                <a16:creationId xmlns:a16="http://schemas.microsoft.com/office/drawing/2014/main" id="{8FD4541B-5F42-4E82-BE0F-3156AB936EA6}"/>
              </a:ext>
            </a:extLst>
          </p:cNvPr>
          <p:cNvSpPr txBox="1"/>
          <p:nvPr/>
        </p:nvSpPr>
        <p:spPr>
          <a:xfrm>
            <a:off x="177974" y="1201325"/>
            <a:ext cx="8788051" cy="142757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We look to optimize our budget by investing in campaigns that we previously found to be successful and provide even more resources.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854529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4867400" cy="720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5 campaign to invest in  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83820"/>
            <a:ext cx="3870900" cy="489965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COUNT(*)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Purchases_Made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'4 - purchase'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by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ORder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by 2 ASC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MAX(timestamp)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Count(*)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BY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ORder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by 2 ASC;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MIN(timestamp)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Count(*)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'ft'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ft.first_touch_at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GRoup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BY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ORder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by 2 ASC;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" name="Shape 316">
            <a:extLst>
              <a:ext uri="{FF2B5EF4-FFF2-40B4-BE49-F238E27FC236}">
                <a16:creationId xmlns:a16="http://schemas.microsoft.com/office/drawing/2014/main" id="{8FD4541B-5F42-4E82-BE0F-3156AB936EA6}"/>
              </a:ext>
            </a:extLst>
          </p:cNvPr>
          <p:cNvSpPr txBox="1"/>
          <p:nvPr/>
        </p:nvSpPr>
        <p:spPr>
          <a:xfrm>
            <a:off x="177975" y="1201325"/>
            <a:ext cx="4920900" cy="142757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 believe we should invest in Our newsletter campaign because most of our purchases came from there.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917753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CAPSTONE: Attribution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Noe Monterrosa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08/04/2018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Get familiar with CoolTShirts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What is the user journey?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Optimize the campaign budget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Get Familiar with </a:t>
            </a:r>
            <a:r>
              <a:rPr lang="en-US" sz="4800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CoolTShirts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 </a:t>
            </a:r>
            <a:r>
              <a:rPr lang="en-US" sz="2400" b="1" dirty="0" err="1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, Campaigns &amp; Sources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Campaign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Source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" name="Shape 316">
            <a:extLst>
              <a:ext uri="{FF2B5EF4-FFF2-40B4-BE49-F238E27FC236}">
                <a16:creationId xmlns:a16="http://schemas.microsoft.com/office/drawing/2014/main" id="{8FD4541B-5F42-4E82-BE0F-3156AB936EA6}"/>
              </a:ext>
            </a:extLst>
          </p:cNvPr>
          <p:cNvSpPr txBox="1"/>
          <p:nvPr/>
        </p:nvSpPr>
        <p:spPr>
          <a:xfrm>
            <a:off x="177975" y="1201324"/>
            <a:ext cx="4920900" cy="190001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is currently running 8 different campaigns through 6 different sources</a:t>
            </a:r>
            <a:r>
              <a:rPr lang="en" sz="1200" dirty="0">
                <a:latin typeface="Roboto"/>
                <a:ea typeface="Roboto"/>
                <a:cs typeface="Roboto"/>
                <a:sym typeface="Roboto"/>
              </a:rPr>
              <a:t>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A campaign is a sales strategy, the source is where the sales strategy will be put to action. Most times a campaign can be active through multiple sources.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is currently running campaigns through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FaceBook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, BuzzFeed, Medium, Google and E-mail.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ABA7C8B-6DCF-4AD0-A8AC-4C9573ECF9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678702"/>
              </p:ext>
            </p:extLst>
          </p:nvPr>
        </p:nvGraphicFramePr>
        <p:xfrm>
          <a:off x="177976" y="2922724"/>
          <a:ext cx="4920900" cy="2179049"/>
        </p:xfrm>
        <a:graphic>
          <a:graphicData uri="http://schemas.openxmlformats.org/drawingml/2006/table">
            <a:tbl>
              <a:tblPr/>
              <a:tblGrid>
                <a:gridCol w="3272398">
                  <a:extLst>
                    <a:ext uri="{9D8B030D-6E8A-4147-A177-3AD203B41FA5}">
                      <a16:colId xmlns:a16="http://schemas.microsoft.com/office/drawing/2014/main" val="233563168"/>
                    </a:ext>
                  </a:extLst>
                </a:gridCol>
                <a:gridCol w="1648502">
                  <a:extLst>
                    <a:ext uri="{9D8B030D-6E8A-4147-A177-3AD203B41FA5}">
                      <a16:colId xmlns:a16="http://schemas.microsoft.com/office/drawing/2014/main" val="2588304106"/>
                    </a:ext>
                  </a:extLst>
                </a:gridCol>
              </a:tblGrid>
              <a:tr h="114680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292929"/>
                          </a:solidFill>
                          <a:effectLst/>
                        </a:rPr>
                        <a:t>Campaign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292929"/>
                          </a:solidFill>
                          <a:effectLst/>
                        </a:rPr>
                        <a:t>Source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869805"/>
                  </a:ext>
                </a:extLst>
              </a:tr>
              <a:tr h="195513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nytimes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45967"/>
                  </a:ext>
                </a:extLst>
              </a:tr>
              <a:tr h="195513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email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612793"/>
                  </a:ext>
                </a:extLst>
              </a:tr>
              <a:tr h="195513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buzzfeed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676282"/>
                  </a:ext>
                </a:extLst>
              </a:tr>
              <a:tr h="195513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email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3576979"/>
                  </a:ext>
                </a:extLst>
              </a:tr>
              <a:tr h="195513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facebook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7447485"/>
                  </a:ext>
                </a:extLst>
              </a:tr>
              <a:tr h="276345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9992651"/>
                  </a:ext>
                </a:extLst>
              </a:tr>
              <a:tr h="114680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paid-search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google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4059826"/>
                  </a:ext>
                </a:extLst>
              </a:tr>
              <a:tr h="195513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google</a:t>
                      </a:r>
                    </a:p>
                  </a:txBody>
                  <a:tcPr marL="70198" marR="70198" marT="35099" marB="35099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86858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What is the user journey?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1165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How many first touches is each campaign responsible for?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MIN(timestamp)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‘campaign’,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COUNT(*)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'ft'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ft.first_touch_at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group by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Order By 2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asc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" name="Shape 316">
            <a:extLst>
              <a:ext uri="{FF2B5EF4-FFF2-40B4-BE49-F238E27FC236}">
                <a16:creationId xmlns:a16="http://schemas.microsoft.com/office/drawing/2014/main" id="{8FD4541B-5F42-4E82-BE0F-3156AB936EA6}"/>
              </a:ext>
            </a:extLst>
          </p:cNvPr>
          <p:cNvSpPr txBox="1"/>
          <p:nvPr/>
        </p:nvSpPr>
        <p:spPr>
          <a:xfrm>
            <a:off x="177975" y="1201325"/>
            <a:ext cx="4920900" cy="1759906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As it stands, one of our most attractive campaigns appears to be our article in which our t-shirts founder is interviewed.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We can view the data below to see which campaign is most effective in making the initial contact with potential customers.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501325E-5174-45A1-892A-70D4AAD7D9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7888064"/>
              </p:ext>
            </p:extLst>
          </p:nvPr>
        </p:nvGraphicFramePr>
        <p:xfrm>
          <a:off x="177975" y="3032331"/>
          <a:ext cx="4920900" cy="1915392"/>
        </p:xfrm>
        <a:graphic>
          <a:graphicData uri="http://schemas.openxmlformats.org/drawingml/2006/table">
            <a:tbl>
              <a:tblPr/>
              <a:tblGrid>
                <a:gridCol w="3301925">
                  <a:extLst>
                    <a:ext uri="{9D8B030D-6E8A-4147-A177-3AD203B41FA5}">
                      <a16:colId xmlns:a16="http://schemas.microsoft.com/office/drawing/2014/main" val="2570555650"/>
                    </a:ext>
                  </a:extLst>
                </a:gridCol>
                <a:gridCol w="1618975">
                  <a:extLst>
                    <a:ext uri="{9D8B030D-6E8A-4147-A177-3AD203B41FA5}">
                      <a16:colId xmlns:a16="http://schemas.microsoft.com/office/drawing/2014/main" val="559525450"/>
                    </a:ext>
                  </a:extLst>
                </a:gridCol>
              </a:tblGrid>
              <a:tr h="379054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292929"/>
                          </a:solidFill>
                          <a:effectLst/>
                        </a:rPr>
                        <a:t>campaign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COUNT(*)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6382869"/>
                  </a:ext>
                </a:extLst>
              </a:tr>
              <a:tr h="379054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169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0175679"/>
                  </a:ext>
                </a:extLst>
              </a:tr>
              <a:tr h="379054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576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983138"/>
                  </a:ext>
                </a:extLst>
              </a:tr>
              <a:tr h="379054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612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1648025"/>
                  </a:ext>
                </a:extLst>
              </a:tr>
              <a:tr h="399176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622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89231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4915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How many last touches is each campaign responsible for?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MAX(timestamp)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‘campaign’,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COUNT(*)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group by 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order by 2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asc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" name="Shape 316">
            <a:extLst>
              <a:ext uri="{FF2B5EF4-FFF2-40B4-BE49-F238E27FC236}">
                <a16:creationId xmlns:a16="http://schemas.microsoft.com/office/drawing/2014/main" id="{8FD4541B-5F42-4E82-BE0F-3156AB936EA6}"/>
              </a:ext>
            </a:extLst>
          </p:cNvPr>
          <p:cNvSpPr txBox="1"/>
          <p:nvPr/>
        </p:nvSpPr>
        <p:spPr>
          <a:xfrm>
            <a:off x="177975" y="1201325"/>
            <a:ext cx="4920900" cy="13132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If we look at our data we can see that our weekly newsletter is responsible for the most last touches.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E96789B-0EAA-4DC9-9EBF-EDCF0BA626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332358"/>
              </p:ext>
            </p:extLst>
          </p:nvPr>
        </p:nvGraphicFramePr>
        <p:xfrm>
          <a:off x="177976" y="2585700"/>
          <a:ext cx="4920900" cy="2362023"/>
        </p:xfrm>
        <a:graphic>
          <a:graphicData uri="http://schemas.openxmlformats.org/drawingml/2006/table">
            <a:tbl>
              <a:tblPr/>
              <a:tblGrid>
                <a:gridCol w="3301925">
                  <a:extLst>
                    <a:ext uri="{9D8B030D-6E8A-4147-A177-3AD203B41FA5}">
                      <a16:colId xmlns:a16="http://schemas.microsoft.com/office/drawing/2014/main" val="3064850244"/>
                    </a:ext>
                  </a:extLst>
                </a:gridCol>
                <a:gridCol w="1618975">
                  <a:extLst>
                    <a:ext uri="{9D8B030D-6E8A-4147-A177-3AD203B41FA5}">
                      <a16:colId xmlns:a16="http://schemas.microsoft.com/office/drawing/2014/main" val="3397603041"/>
                    </a:ext>
                  </a:extLst>
                </a:gridCol>
              </a:tblGrid>
              <a:tr h="2624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292929"/>
                          </a:solidFill>
                          <a:effectLst/>
                        </a:rPr>
                        <a:t>campaign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292929"/>
                          </a:solidFill>
                          <a:effectLst/>
                        </a:rPr>
                        <a:t>COUNT(*)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8405736"/>
                  </a:ext>
                </a:extLst>
              </a:tr>
              <a:tr h="2624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cool-tshirts-search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60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236243"/>
                  </a:ext>
                </a:extLst>
              </a:tr>
              <a:tr h="2624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paid-search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178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0429729"/>
                  </a:ext>
                </a:extLst>
              </a:tr>
              <a:tr h="2624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interview-with-cool-tshirts-founder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184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5946081"/>
                  </a:ext>
                </a:extLst>
              </a:tr>
              <a:tr h="2624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190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1296088"/>
                  </a:ext>
                </a:extLst>
              </a:tr>
              <a:tr h="2624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getting-to-know-cool-tshirts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232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668485"/>
                  </a:ext>
                </a:extLst>
              </a:tr>
              <a:tr h="2624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retargetting-campaign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245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8188869"/>
                  </a:ext>
                </a:extLst>
              </a:tr>
              <a:tr h="262447"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retargetting-ad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>
                          <a:solidFill>
                            <a:srgbClr val="525252"/>
                          </a:solidFill>
                          <a:effectLst/>
                        </a:rPr>
                        <a:t>443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1135626"/>
                  </a:ext>
                </a:extLst>
              </a:tr>
              <a:tr h="262447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weekly-newsletter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solidFill>
                            <a:srgbClr val="525252"/>
                          </a:solidFill>
                          <a:effectLst/>
                        </a:rPr>
                        <a:t>447</a:t>
                      </a:r>
                    </a:p>
                  </a:txBody>
                  <a:tcPr marL="73733" marR="73733" marT="36867" marB="36867"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2059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197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576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2.3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How many visitors make a purchase?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'Journey step' 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Visitors_Who_Made_Purchase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Where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'4 - purchase'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Select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Total_Visitors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" name="Shape 316">
            <a:extLst>
              <a:ext uri="{FF2B5EF4-FFF2-40B4-BE49-F238E27FC236}">
                <a16:creationId xmlns:a16="http://schemas.microsoft.com/office/drawing/2014/main" id="{8FD4541B-5F42-4E82-BE0F-3156AB936EA6}"/>
              </a:ext>
            </a:extLst>
          </p:cNvPr>
          <p:cNvSpPr txBox="1"/>
          <p:nvPr/>
        </p:nvSpPr>
        <p:spPr>
          <a:xfrm>
            <a:off x="177975" y="1201325"/>
            <a:ext cx="4920900" cy="13132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Our Data currently shows that out of a total of 1979 Visitors, 361 of them made a purchase. This translates to 18% of visitors made a purchase.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48CAC51-F6DD-4F26-AFC9-489840FAD4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3998290"/>
              </p:ext>
            </p:extLst>
          </p:nvPr>
        </p:nvGraphicFramePr>
        <p:xfrm>
          <a:off x="177974" y="2555875"/>
          <a:ext cx="4920899" cy="609600"/>
        </p:xfrm>
        <a:graphic>
          <a:graphicData uri="http://schemas.openxmlformats.org/drawingml/2006/table">
            <a:tbl>
              <a:tblPr/>
              <a:tblGrid>
                <a:gridCol w="1953596">
                  <a:extLst>
                    <a:ext uri="{9D8B030D-6E8A-4147-A177-3AD203B41FA5}">
                      <a16:colId xmlns:a16="http://schemas.microsoft.com/office/drawing/2014/main" val="4129770251"/>
                    </a:ext>
                  </a:extLst>
                </a:gridCol>
                <a:gridCol w="2967303">
                  <a:extLst>
                    <a:ext uri="{9D8B030D-6E8A-4147-A177-3AD203B41FA5}">
                      <a16:colId xmlns:a16="http://schemas.microsoft.com/office/drawing/2014/main" val="6906453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Journey step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292929"/>
                          </a:solidFill>
                          <a:effectLst/>
                        </a:rPr>
                        <a:t>Visitors_Who_Made_Purchase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7865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solidFill>
                            <a:srgbClr val="525252"/>
                          </a:solidFill>
                          <a:effectLst/>
                        </a:rPr>
                        <a:t>4 - purchase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361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8876420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842BCB9-5614-4781-9385-DC290CCC29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6334093"/>
              </p:ext>
            </p:extLst>
          </p:nvPr>
        </p:nvGraphicFramePr>
        <p:xfrm>
          <a:off x="177973" y="3332575"/>
          <a:ext cx="4920899" cy="609600"/>
        </p:xfrm>
        <a:graphic>
          <a:graphicData uri="http://schemas.openxmlformats.org/drawingml/2006/table">
            <a:tbl>
              <a:tblPr/>
              <a:tblGrid>
                <a:gridCol w="4920899">
                  <a:extLst>
                    <a:ext uri="{9D8B030D-6E8A-4147-A177-3AD203B41FA5}">
                      <a16:colId xmlns:a16="http://schemas.microsoft.com/office/drawing/2014/main" val="11325011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rgbClr val="292929"/>
                          </a:solidFill>
                          <a:effectLst/>
                        </a:rPr>
                        <a:t>Total_Visitors</a:t>
                      </a:r>
                      <a:endParaRPr lang="en-US" dirty="0">
                        <a:solidFill>
                          <a:srgbClr val="292929"/>
                        </a:solidFill>
                        <a:effectLst/>
                      </a:endParaRP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0E0E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428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525252"/>
                          </a:solidFill>
                          <a:effectLst/>
                        </a:rPr>
                        <a:t>1979</a:t>
                      </a:r>
                    </a:p>
                  </a:txBody>
                  <a:tcPr anchor="ctr">
                    <a:lnL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B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08147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237958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1180</Words>
  <Application>Microsoft Office PowerPoint</Application>
  <PresentationFormat>On-screen Show (16:9)</PresentationFormat>
  <Paragraphs>208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Arial</vt:lpstr>
      <vt:lpstr>Dosis</vt:lpstr>
      <vt:lpstr>Roboto Black</vt:lpstr>
      <vt:lpstr>Courier New</vt:lpstr>
      <vt:lpstr>Roboto</vt:lpstr>
      <vt:lpstr>Roboto Thin</vt:lpstr>
      <vt:lpstr>Simple Light</vt:lpstr>
      <vt:lpstr>Simple Light</vt:lpstr>
      <vt:lpstr>Simple Light</vt:lpstr>
      <vt:lpstr>SQL Capstone Project PowerPoint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Noe Monterrosa</dc:creator>
  <cp:lastModifiedBy>Noe Monterrosa</cp:lastModifiedBy>
  <cp:revision>11</cp:revision>
  <dcterms:modified xsi:type="dcterms:W3CDTF">2018-08-08T04:55:48Z</dcterms:modified>
</cp:coreProperties>
</file>